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sldIdLst>
    <p:sldId id="256" r:id="rId2"/>
    <p:sldId id="257" r:id="rId3"/>
    <p:sldId id="274" r:id="rId4"/>
    <p:sldId id="275" r:id="rId5"/>
    <p:sldId id="276" r:id="rId6"/>
    <p:sldId id="280" r:id="rId7"/>
    <p:sldId id="281" r:id="rId8"/>
    <p:sldId id="282" r:id="rId9"/>
    <p:sldId id="283" r:id="rId10"/>
    <p:sldId id="284" r:id="rId11"/>
    <p:sldId id="286" r:id="rId12"/>
    <p:sldId id="287" r:id="rId13"/>
    <p:sldId id="288" r:id="rId14"/>
    <p:sldId id="279" r:id="rId15"/>
    <p:sldId id="277" r:id="rId16"/>
    <p:sldId id="278" r:id="rId17"/>
    <p:sldId id="268" r:id="rId18"/>
    <p:sldId id="292" r:id="rId19"/>
    <p:sldId id="293" r:id="rId20"/>
    <p:sldId id="294" r:id="rId21"/>
    <p:sldId id="263" r:id="rId22"/>
    <p:sldId id="285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F9040-4AF4-42C6-9540-8781608E04F1}" type="datetimeFigureOut">
              <a:rPr lang="en-US" smtClean="0"/>
              <a:t>1/23/16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51F32-E575-4684-AEAE-D65E920F34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73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TPERP – Why are we here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3276-92C1-4D9D-8B80-0472C584FF0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686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slide – ask Question – “how do we learn about the resource?”</a:t>
            </a:r>
          </a:p>
          <a:p>
            <a:r>
              <a:rPr lang="en-US" baseline="0" dirty="0" smtClean="0"/>
              <a:t>Explain slide – how do we learn about the audience?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9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 here for the basics</a:t>
            </a:r>
            <a:r>
              <a:rPr lang="en-US" baseline="0" dirty="0" smtClean="0"/>
              <a:t> – new folks and returning.  The focus of this talk tonight is more about our interaction with the visitor in an informal setting.  How do we meet the visitor’s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928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 we know what the visitor needs…. </a:t>
            </a:r>
          </a:p>
          <a:p>
            <a:r>
              <a:rPr lang="en-US" dirty="0" smtClean="0"/>
              <a:t>Are</a:t>
            </a:r>
            <a:r>
              <a:rPr lang="en-US" baseline="0" dirty="0" smtClean="0"/>
              <a:t> they asking a direct question?  Listen.</a:t>
            </a:r>
          </a:p>
          <a:p>
            <a:r>
              <a:rPr lang="en-US" baseline="0" dirty="0" smtClean="0"/>
              <a:t>What is their body language – are they walking away?  Leaning toward you?</a:t>
            </a:r>
          </a:p>
          <a:p>
            <a:r>
              <a:rPr lang="en-US" baseline="0" dirty="0" smtClean="0"/>
              <a:t>What is their tone of voice?  - are they excited, or disinterested, or perhaps angry?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922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Visitors don't always know how to phrase the question they really want answered.   They are overwhelmed by their surroundings and their</a:t>
            </a:r>
            <a:r>
              <a:rPr lang="en-US" baseline="0" dirty="0" smtClean="0">
                <a:effectLst/>
              </a:rPr>
              <a:t> senses may be overstimulated.  They are also probably on vacation and may be extra relaxed.  Never laugh at a visitor question – unless they are truly joking with you.  Don’t assume.  This question may be asking if the film is truly starting on time?  Or… What is the best time to get a seat in the auditorium, in case it is crowded? Or – just a confirmation that this particular film is showing in the auditorium at 1pm.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379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Orientation – where’s the bathroom?  How do I get to the lighthouse?</a:t>
            </a:r>
          </a:p>
          <a:p>
            <a:r>
              <a:rPr lang="en-US" dirty="0" smtClean="0"/>
              <a:t>Information – What is that object in the display case?  </a:t>
            </a:r>
          </a:p>
          <a:p>
            <a:r>
              <a:rPr lang="en-US" dirty="0" smtClean="0"/>
              <a:t>Interpretation – Why don’t we see an gray foxes?  Why</a:t>
            </a:r>
            <a:r>
              <a:rPr lang="en-US" baseline="0" dirty="0" smtClean="0"/>
              <a:t> don’t we see sea stars like we did in the 70’s?... Or any follow up question to an informational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337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may</a:t>
            </a:r>
            <a:r>
              <a:rPr lang="en-US" baseline="0" dirty="0" smtClean="0"/>
              <a:t> not do the same type of technique with a child as you would for an interpretive program for adults.  Think about your audience.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103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Take the Foundations </a:t>
            </a:r>
            <a:r>
              <a:rPr lang="en-US" dirty="0" err="1" smtClean="0"/>
              <a:t>Eppley</a:t>
            </a:r>
            <a:r>
              <a:rPr lang="en-US" dirty="0" smtClean="0"/>
              <a:t> course to learn about Tangibles,</a:t>
            </a:r>
            <a:r>
              <a:rPr lang="en-US" baseline="0" dirty="0" smtClean="0"/>
              <a:t> Intangibles and Universal Concepts – which is a key way to help visitors make intellectual and emotional connections with the resources.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949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Yes – take these classes and check out these websites.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4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1F32-E575-4684-AEAE-D65E920F340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5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200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105400"/>
            <a:ext cx="6400800" cy="1295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B23F573-8799-45CA-BBAB-E7001797857B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524000"/>
          </a:xfrm>
          <a:prstGeom prst="rect">
            <a:avLst/>
          </a:prstGeom>
          <a:solidFill>
            <a:schemeClr val="bg2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4104" name="Picture 8" descr="AH_small_shaded_4C_pc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152400"/>
            <a:ext cx="927100" cy="1192213"/>
          </a:xfrm>
          <a:prstGeom prst="rect">
            <a:avLst/>
          </a:prstGeom>
          <a:noFill/>
        </p:spPr>
      </p:pic>
      <p:sp>
        <p:nvSpPr>
          <p:cNvPr id="4105" name="Text Box 9"/>
          <p:cNvSpPr txBox="1">
            <a:spLocks noChangeArrowheads="1"/>
          </p:cNvSpPr>
          <p:nvPr userDrawn="1"/>
        </p:nvSpPr>
        <p:spPr bwMode="auto">
          <a:xfrm>
            <a:off x="0" y="685800"/>
            <a:ext cx="4419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U. S. Department of the Interior</a:t>
            </a:r>
          </a:p>
        </p:txBody>
      </p:sp>
      <p:sp>
        <p:nvSpPr>
          <p:cNvPr id="4106" name="Text Box 10"/>
          <p:cNvSpPr txBox="1">
            <a:spLocks noChangeArrowheads="1"/>
          </p:cNvSpPr>
          <p:nvPr userDrawn="1"/>
        </p:nvSpPr>
        <p:spPr bwMode="auto">
          <a:xfrm>
            <a:off x="0" y="304800"/>
            <a:ext cx="426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National Park Service</a:t>
            </a:r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48454-F406-4AE2-9206-E363760723D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D124B-3338-4730-BE0B-EA49C058308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50A39-CD2F-4F55-9587-6972CC6019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225104-0F53-47C1-A73C-5F85A9482A6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1B5E6-D44A-403A-B85A-4C0D9D0A55E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88F346-4B79-4971-AECC-9C207D26310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3B97C-5E24-4F0A-9E49-444BBFDF940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CF4DA5-759D-4361-AE31-7F960F3D405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AF939-23EF-4870-B899-0FF639FE378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0388" y="228600"/>
            <a:ext cx="2081212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1988" y="228600"/>
            <a:ext cx="60960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878435-3410-45E7-812E-F5B49317533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7086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92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3071D266-863F-40E3-8870-322CEE6EAE4E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676400"/>
          </a:xfrm>
          <a:prstGeom prst="rect">
            <a:avLst/>
          </a:prstGeom>
          <a:solidFill>
            <a:schemeClr val="bg2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3080" name="Picture 8" descr="AH_small_shaded_4C_pc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39075" y="152400"/>
            <a:ext cx="1009650" cy="1295400"/>
          </a:xfrm>
          <a:prstGeom prst="rect">
            <a:avLst/>
          </a:prstGeom>
          <a:noFill/>
        </p:spPr>
      </p:pic>
      <p:sp>
        <p:nvSpPr>
          <p:cNvPr id="3081" name="Text Box 9"/>
          <p:cNvSpPr txBox="1">
            <a:spLocks noChangeArrowheads="1"/>
          </p:cNvSpPr>
          <p:nvPr userDrawn="1"/>
        </p:nvSpPr>
        <p:spPr bwMode="auto">
          <a:xfrm>
            <a:off x="0" y="685800"/>
            <a:ext cx="4419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U. S. Department of the Interior</a:t>
            </a:r>
          </a:p>
        </p:txBody>
      </p:sp>
      <p:sp>
        <p:nvSpPr>
          <p:cNvPr id="3082" name="Text Box 10"/>
          <p:cNvSpPr txBox="1">
            <a:spLocks noChangeArrowheads="1"/>
          </p:cNvSpPr>
          <p:nvPr userDrawn="1"/>
        </p:nvSpPr>
        <p:spPr bwMode="auto">
          <a:xfrm>
            <a:off x="0" y="304800"/>
            <a:ext cx="4267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National Park Service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xmlns:p14="http://schemas.microsoft.com/office/powerpoint/2010/main">
    <p:wipe dir="r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Ú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ppley.org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ppley.org/" TargetMode="External"/><Relationship Id="rId4" Type="http://schemas.openxmlformats.org/officeDocument/2006/relationships/hyperlink" Target="http://idp.eppley.org" TargetMode="External"/><Relationship Id="rId5" Type="http://schemas.openxmlformats.org/officeDocument/2006/relationships/hyperlink" Target="http://www.interpnet.com/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743200"/>
            <a:ext cx="7772400" cy="1143000"/>
          </a:xfrm>
        </p:spPr>
        <p:txBody>
          <a:bodyPr/>
          <a:lstStyle/>
          <a:p>
            <a:r>
              <a:rPr lang="en-US" dirty="0" smtClean="0"/>
              <a:t>Informal Visitor Contacts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5737" y="5181600"/>
            <a:ext cx="6477000" cy="1143000"/>
          </a:xfrm>
        </p:spPr>
        <p:txBody>
          <a:bodyPr/>
          <a:lstStyle/>
          <a:p>
            <a:r>
              <a:rPr lang="en-US" sz="2400" dirty="0" smtClean="0"/>
              <a:t>The NPS Mission – preserve and protect </a:t>
            </a:r>
            <a:r>
              <a:rPr lang="en-US" sz="2400" u="sng" dirty="0" smtClean="0"/>
              <a:t>unimpaired</a:t>
            </a:r>
            <a:r>
              <a:rPr lang="en-US" sz="2400" dirty="0" smtClean="0"/>
              <a:t> for the enjoyment of this and future generations.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600200"/>
            <a:ext cx="6400800" cy="1295400"/>
          </a:xfrm>
        </p:spPr>
        <p:txBody>
          <a:bodyPr/>
          <a:lstStyle/>
          <a:p>
            <a:r>
              <a:rPr lang="en-US" dirty="0" smtClean="0"/>
              <a:t>Why are we here?</a:t>
            </a:r>
          </a:p>
        </p:txBody>
      </p:sp>
      <p:pic>
        <p:nvPicPr>
          <p:cNvPr id="5" name="Content Placeholder 3" descr="AH_large_shaded_4C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352800" y="2286000"/>
            <a:ext cx="2122875" cy="274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4289685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Why and how do we improve or enhance the visitor’s experience?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33170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77067694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68591"/>
            <a:ext cx="4297680" cy="3225946"/>
          </a:xfrm>
        </p:spPr>
      </p:pic>
      <p:sp>
        <p:nvSpPr>
          <p:cNvPr id="7" name="TextBox 6"/>
          <p:cNvSpPr txBox="1"/>
          <p:nvPr/>
        </p:nvSpPr>
        <p:spPr>
          <a:xfrm>
            <a:off x="5181600" y="18288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</a:rPr>
              <a:t>When we love something, we will take care of it.</a:t>
            </a:r>
            <a:endParaRPr lang="en-US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1600" y="35814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</a:rPr>
              <a:t>In order to love it, we need to understand it.</a:t>
            </a:r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1981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why…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38091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582" y="3103066"/>
            <a:ext cx="77724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What is interpretation?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4343400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A quick but giant collective brainstorm…</a:t>
            </a:r>
            <a:endParaRPr lang="en-US" sz="20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133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</a:rPr>
              <a:t>The how…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303203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There isn’t one single correct answer when defining interpretation, but the NPS says this:</a:t>
            </a:r>
            <a:endParaRPr lang="en-US" sz="2400" dirty="0"/>
          </a:p>
          <a:p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2000" dirty="0" smtClean="0"/>
              <a:t>“Interpretation is a catalyst in creating opportunities for the audience to form their own intellectual and emotional connections with the meanings and significance inherent in the resource.”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Interpreters are “Visitor Experience Specialists”</a:t>
            </a:r>
            <a:endParaRPr lang="en-US" sz="20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4346007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988" y="1905000"/>
            <a:ext cx="7772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And then there’s the equation: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(KA + KR) AT = IO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075637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is this class?? Algebra???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Oh….. %^&amp;**&amp;!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54414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988" y="1905000"/>
            <a:ext cx="7772400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(</a:t>
            </a:r>
            <a:r>
              <a:rPr lang="en-US" dirty="0" smtClean="0"/>
              <a:t>KR </a:t>
            </a:r>
            <a:r>
              <a:rPr lang="en-US" dirty="0"/>
              <a:t>+ </a:t>
            </a:r>
            <a:r>
              <a:rPr lang="en-US" dirty="0" smtClean="0"/>
              <a:t>KA) </a:t>
            </a:r>
            <a:r>
              <a:rPr lang="en-US" dirty="0"/>
              <a:t>AT = IO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2863334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u="sng" dirty="0">
                <a:latin typeface="+mn-lt"/>
              </a:rPr>
              <a:t>K</a:t>
            </a:r>
            <a:r>
              <a:rPr lang="en-US" sz="2400" dirty="0">
                <a:latin typeface="+mn-lt"/>
              </a:rPr>
              <a:t>nowledge of the </a:t>
            </a:r>
            <a:r>
              <a:rPr lang="en-US" sz="2400" u="sng" dirty="0">
                <a:latin typeface="+mn-lt"/>
              </a:rPr>
              <a:t>R</a:t>
            </a:r>
            <a:r>
              <a:rPr lang="en-US" sz="2400" dirty="0">
                <a:latin typeface="+mn-lt"/>
              </a:rPr>
              <a:t>esource </a:t>
            </a:r>
            <a:r>
              <a:rPr lang="en-US" sz="2400" dirty="0"/>
              <a:t>(KR)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u="sng" dirty="0" smtClean="0">
                <a:latin typeface="+mn-lt"/>
              </a:rPr>
              <a:t>K</a:t>
            </a:r>
            <a:r>
              <a:rPr lang="en-US" sz="2400" dirty="0" smtClean="0">
                <a:latin typeface="+mn-lt"/>
              </a:rPr>
              <a:t>nowledge of the </a:t>
            </a:r>
            <a:r>
              <a:rPr lang="en-US" sz="2400" u="sng" dirty="0" smtClean="0">
                <a:latin typeface="+mn-lt"/>
              </a:rPr>
              <a:t>A</a:t>
            </a:r>
            <a:r>
              <a:rPr lang="en-US" sz="2400" dirty="0" smtClean="0">
                <a:latin typeface="+mn-lt"/>
              </a:rPr>
              <a:t>udience (KA)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+mn-lt"/>
              </a:rPr>
              <a:t>Apply the </a:t>
            </a:r>
            <a:r>
              <a:rPr lang="en-US" sz="2400" u="sng" dirty="0" smtClean="0">
                <a:latin typeface="+mn-lt"/>
              </a:rPr>
              <a:t>A</a:t>
            </a:r>
            <a:r>
              <a:rPr lang="en-US" sz="2400" dirty="0" smtClean="0">
                <a:latin typeface="+mn-lt"/>
              </a:rPr>
              <a:t>ppropriate interpretive </a:t>
            </a:r>
            <a:r>
              <a:rPr lang="en-US" sz="2400" u="sng" dirty="0" smtClean="0">
                <a:latin typeface="+mn-lt"/>
              </a:rPr>
              <a:t>T</a:t>
            </a:r>
            <a:r>
              <a:rPr lang="en-US" sz="2400" dirty="0" smtClean="0">
                <a:latin typeface="+mn-lt"/>
              </a:rPr>
              <a:t>echnique (AT)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+mn-lt"/>
              </a:rPr>
              <a:t>Can lead to an </a:t>
            </a:r>
            <a:r>
              <a:rPr lang="en-US" sz="2400" u="sng" dirty="0" smtClean="0">
                <a:latin typeface="+mn-lt"/>
              </a:rPr>
              <a:t>I</a:t>
            </a:r>
            <a:r>
              <a:rPr lang="en-US" sz="2400" dirty="0" smtClean="0">
                <a:latin typeface="+mn-lt"/>
              </a:rPr>
              <a:t>nterpretive </a:t>
            </a:r>
            <a:r>
              <a:rPr lang="en-US" sz="2400" u="sng" dirty="0" smtClean="0">
                <a:latin typeface="+mn-lt"/>
              </a:rPr>
              <a:t>O</a:t>
            </a:r>
            <a:r>
              <a:rPr lang="en-US" sz="2400" dirty="0" smtClean="0">
                <a:latin typeface="+mn-lt"/>
              </a:rPr>
              <a:t>pportunity (IO)</a:t>
            </a:r>
          </a:p>
          <a:p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384125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EAEAEA"/>
                </a:solidFill>
                <a:hlinkClick r:id="rId3"/>
              </a:rPr>
              <a:t>www.eppley.org</a:t>
            </a:r>
            <a:endParaRPr lang="en-US" dirty="0" smtClean="0">
              <a:solidFill>
                <a:srgbClr val="EAEAEA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EAEAEA"/>
                </a:solidFill>
              </a:rPr>
              <a:t>Take this free class:</a:t>
            </a:r>
          </a:p>
          <a:p>
            <a:pPr marL="0" indent="0">
              <a:buNone/>
            </a:pPr>
            <a:r>
              <a:rPr lang="en-US" u="sng" dirty="0" smtClean="0">
                <a:solidFill>
                  <a:srgbClr val="EAEAEA"/>
                </a:solidFill>
              </a:rPr>
              <a:t>Foundations of Interpretation</a:t>
            </a:r>
          </a:p>
          <a:p>
            <a:pPr marL="0" indent="0">
              <a:buNone/>
            </a:pPr>
            <a:endParaRPr lang="en-US" u="sng" dirty="0" smtClean="0">
              <a:solidFill>
                <a:srgbClr val="EAEAEA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EAEAEA"/>
                </a:solidFill>
              </a:rPr>
              <a:t>	</a:t>
            </a:r>
            <a:r>
              <a:rPr lang="en-US" sz="2800" dirty="0" smtClean="0">
                <a:solidFill>
                  <a:srgbClr val="EAEAEA"/>
                </a:solidFill>
              </a:rPr>
              <a:t>- how to create </a:t>
            </a:r>
            <a:r>
              <a:rPr lang="en-US" sz="2800" u="sng" dirty="0" smtClean="0">
                <a:solidFill>
                  <a:srgbClr val="EAEAEA"/>
                </a:solidFill>
              </a:rPr>
              <a:t>intellectual</a:t>
            </a:r>
            <a:r>
              <a:rPr lang="en-US" sz="2800" dirty="0" smtClean="0">
                <a:solidFill>
                  <a:srgbClr val="EAEAEA"/>
                </a:solidFill>
              </a:rPr>
              <a:t> and </a:t>
            </a:r>
            <a:r>
              <a:rPr lang="en-US" sz="2800" u="sng" dirty="0" smtClean="0">
                <a:solidFill>
                  <a:srgbClr val="EAEAEA"/>
                </a:solidFill>
              </a:rPr>
              <a:t>emotional</a:t>
            </a:r>
            <a:r>
              <a:rPr lang="en-US" sz="2800" dirty="0" smtClean="0">
                <a:solidFill>
                  <a:srgbClr val="EAEAEA"/>
                </a:solidFill>
              </a:rPr>
              <a:t> connections between the visitor and the resource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960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(KA) – Meeting the needs of the visitor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Direct communication – they ask something</a:t>
            </a:r>
          </a:p>
          <a:p>
            <a:r>
              <a:rPr lang="en-US" sz="2800" dirty="0" smtClean="0"/>
              <a:t>Body language</a:t>
            </a:r>
          </a:p>
          <a:p>
            <a:r>
              <a:rPr lang="en-US" sz="2800" dirty="0" smtClean="0"/>
              <a:t>Tone of Voice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45778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communication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“What time is the 1:00 movie?”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What are they really asking you?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BTW – Don’t laugh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3421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133600"/>
            <a:ext cx="5943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Cues of an interested visitor:</a:t>
            </a:r>
          </a:p>
          <a:p>
            <a:endParaRPr lang="en-US" sz="2800" dirty="0">
              <a:latin typeface="+mn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leaning body toward you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a</a:t>
            </a:r>
            <a:r>
              <a:rPr lang="en-US" sz="2800" dirty="0" smtClean="0">
                <a:latin typeface="+mn-lt"/>
              </a:rPr>
              <a:t>rms are open, behind or to the side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r</a:t>
            </a:r>
            <a:r>
              <a:rPr lang="en-US" sz="2800" dirty="0" smtClean="0">
                <a:latin typeface="+mn-lt"/>
              </a:rPr>
              <a:t>emains still and pays attention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r</a:t>
            </a:r>
            <a:r>
              <a:rPr lang="en-US" sz="2800" dirty="0" smtClean="0">
                <a:latin typeface="+mn-lt"/>
              </a:rPr>
              <a:t>elaxed lips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798386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226025"/>
            <a:ext cx="7239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Cues that a visitor is not interested:</a:t>
            </a:r>
          </a:p>
          <a:p>
            <a:endParaRPr lang="en-US" sz="2800" dirty="0">
              <a:latin typeface="+mn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s</a:t>
            </a:r>
            <a:r>
              <a:rPr lang="en-US" sz="2800" dirty="0" smtClean="0">
                <a:latin typeface="+mn-lt"/>
              </a:rPr>
              <a:t>tepping back, turning away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c</a:t>
            </a:r>
            <a:r>
              <a:rPr lang="en-US" sz="2800" dirty="0" smtClean="0">
                <a:latin typeface="+mn-lt"/>
              </a:rPr>
              <a:t>rossed arms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t</a:t>
            </a:r>
            <a:r>
              <a:rPr lang="en-US" sz="2800" dirty="0" smtClean="0">
                <a:latin typeface="+mn-lt"/>
              </a:rPr>
              <a:t>apping or fidgeting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a</a:t>
            </a:r>
            <a:r>
              <a:rPr lang="en-US" sz="2800" dirty="0" smtClean="0">
                <a:latin typeface="+mn-lt"/>
              </a:rPr>
              <a:t>voiding eye contact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l</a:t>
            </a:r>
            <a:r>
              <a:rPr lang="en-US" sz="2800" dirty="0" smtClean="0">
                <a:latin typeface="+mn-lt"/>
              </a:rPr>
              <a:t>ips pressed together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73666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309" y="2057400"/>
            <a:ext cx="6781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The interpretive continuum:</a:t>
            </a:r>
            <a:endParaRPr lang="en-US" sz="2800" dirty="0">
              <a:latin typeface="+mn-lt"/>
            </a:endParaRPr>
          </a:p>
          <a:p>
            <a:r>
              <a:rPr lang="en-US" sz="2800" dirty="0" smtClean="0">
                <a:latin typeface="+mn-lt"/>
              </a:rPr>
              <a:t>There are three types of informal visitor contacts… </a:t>
            </a:r>
          </a:p>
          <a:p>
            <a:endParaRPr lang="en-US" sz="2800" dirty="0">
              <a:latin typeface="+mn-lt"/>
            </a:endParaRPr>
          </a:p>
          <a:p>
            <a:pPr marL="457200" indent="-457200">
              <a:buAutoNum type="arabicParenR"/>
            </a:pPr>
            <a:r>
              <a:rPr lang="en-US" sz="2800" dirty="0" smtClean="0">
                <a:latin typeface="+mn-lt"/>
              </a:rPr>
              <a:t>Orientation (where questions)</a:t>
            </a:r>
          </a:p>
          <a:p>
            <a:pPr marL="457200" indent="-457200">
              <a:buAutoNum type="arabicParenR"/>
            </a:pPr>
            <a:r>
              <a:rPr lang="en-US" sz="2800" dirty="0" smtClean="0">
                <a:latin typeface="+mn-lt"/>
              </a:rPr>
              <a:t>Information (what, when and how questions)</a:t>
            </a:r>
          </a:p>
          <a:p>
            <a:pPr marL="457200" indent="-457200">
              <a:buAutoNum type="arabicParenR"/>
            </a:pPr>
            <a:r>
              <a:rPr lang="en-US" sz="2800" dirty="0" smtClean="0">
                <a:latin typeface="+mn-lt"/>
              </a:rPr>
              <a:t>Interpretation (why, or follow up questions)</a:t>
            </a:r>
          </a:p>
          <a:p>
            <a:pPr marL="457200" indent="-457200">
              <a:buAutoNum type="arabicParenR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689313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831109"/>
            <a:ext cx="6553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Things to remember:  Basic or in depth?</a:t>
            </a:r>
          </a:p>
          <a:p>
            <a:endParaRPr lang="en-US" sz="2800" dirty="0">
              <a:latin typeface="+mn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A specific question deserves a specific answer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Do you have sufficient knowledge to provide a detailed response?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Study the visitor’s body language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A visitor who smiles, leans forward and makes eye contact is often interested</a:t>
            </a:r>
          </a:p>
        </p:txBody>
      </p:sp>
    </p:spTree>
    <p:extLst>
      <p:ext uri="{BB962C8B-B14F-4D97-AF65-F5344CB8AC3E}">
        <p14:creationId xmlns:p14="http://schemas.microsoft.com/office/powerpoint/2010/main" val="4099168800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2944" y="1752600"/>
            <a:ext cx="5271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</a:rPr>
              <a:t>Types of Interpretive Techniques:  </a:t>
            </a:r>
            <a:endParaRPr lang="en-US" sz="24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819400"/>
            <a:ext cx="3505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Analogy</a:t>
            </a:r>
          </a:p>
          <a:p>
            <a:r>
              <a:rPr lang="en-US" dirty="0" smtClean="0">
                <a:latin typeface="+mn-lt"/>
              </a:rPr>
              <a:t>Cause and Effect</a:t>
            </a:r>
          </a:p>
          <a:p>
            <a:r>
              <a:rPr lang="en-US" dirty="0" smtClean="0">
                <a:latin typeface="+mn-lt"/>
              </a:rPr>
              <a:t>Compare and Contrast</a:t>
            </a:r>
          </a:p>
          <a:p>
            <a:r>
              <a:rPr lang="en-US" dirty="0" smtClean="0">
                <a:latin typeface="+mn-lt"/>
              </a:rPr>
              <a:t>Description</a:t>
            </a:r>
          </a:p>
          <a:p>
            <a:r>
              <a:rPr lang="en-US" dirty="0" smtClean="0">
                <a:latin typeface="+mn-lt"/>
              </a:rPr>
              <a:t>Discussion and Dialogue</a:t>
            </a:r>
          </a:p>
          <a:p>
            <a:r>
              <a:rPr lang="en-US" dirty="0" smtClean="0">
                <a:latin typeface="+mn-lt"/>
              </a:rPr>
              <a:t>Examples</a:t>
            </a:r>
          </a:p>
          <a:p>
            <a:r>
              <a:rPr lang="en-US" dirty="0" smtClean="0">
                <a:latin typeface="+mn-lt"/>
              </a:rPr>
              <a:t>Explanation</a:t>
            </a:r>
          </a:p>
          <a:p>
            <a:r>
              <a:rPr lang="en-US" dirty="0" smtClean="0">
                <a:latin typeface="+mn-lt"/>
              </a:rPr>
              <a:t>Gestures</a:t>
            </a:r>
          </a:p>
          <a:p>
            <a:r>
              <a:rPr lang="en-US" dirty="0" smtClean="0">
                <a:latin typeface="+mn-lt"/>
              </a:rPr>
              <a:t>Illustration</a:t>
            </a:r>
            <a:endParaRPr lang="en-US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3345" y="2840182"/>
            <a:ext cx="3366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Metaphor</a:t>
            </a:r>
          </a:p>
          <a:p>
            <a:r>
              <a:rPr lang="en-US" dirty="0" smtClean="0">
                <a:latin typeface="+mn-lt"/>
              </a:rPr>
              <a:t>Illustration</a:t>
            </a:r>
          </a:p>
          <a:p>
            <a:r>
              <a:rPr lang="en-US" dirty="0" smtClean="0">
                <a:latin typeface="+mn-lt"/>
              </a:rPr>
              <a:t>Photograph</a:t>
            </a:r>
          </a:p>
          <a:p>
            <a:r>
              <a:rPr lang="en-US" dirty="0" smtClean="0">
                <a:latin typeface="+mn-lt"/>
              </a:rPr>
              <a:t>Presentation of Evidence</a:t>
            </a:r>
          </a:p>
          <a:p>
            <a:r>
              <a:rPr lang="en-US" dirty="0" smtClean="0">
                <a:latin typeface="+mn-lt"/>
              </a:rPr>
              <a:t>Prop</a:t>
            </a:r>
          </a:p>
          <a:p>
            <a:r>
              <a:rPr lang="en-US" dirty="0" smtClean="0">
                <a:latin typeface="+mn-lt"/>
              </a:rPr>
              <a:t>Questioning</a:t>
            </a:r>
          </a:p>
          <a:p>
            <a:r>
              <a:rPr lang="en-US" dirty="0" smtClean="0">
                <a:latin typeface="+mn-lt"/>
              </a:rPr>
              <a:t>Storytelling</a:t>
            </a:r>
          </a:p>
          <a:p>
            <a:r>
              <a:rPr lang="en-US" dirty="0" smtClean="0">
                <a:latin typeface="+mn-lt"/>
              </a:rPr>
              <a:t>And… </a:t>
            </a:r>
            <a:r>
              <a:rPr lang="en-US" dirty="0">
                <a:latin typeface="+mn-lt"/>
              </a:rPr>
              <a:t>t</a:t>
            </a:r>
            <a:r>
              <a:rPr lang="en-US" dirty="0" smtClean="0">
                <a:latin typeface="+mn-lt"/>
              </a:rPr>
              <a:t>he list goes on</a:t>
            </a:r>
          </a:p>
        </p:txBody>
      </p:sp>
    </p:spTree>
    <p:extLst>
      <p:ext uri="{BB962C8B-B14F-4D97-AF65-F5344CB8AC3E}">
        <p14:creationId xmlns:p14="http://schemas.microsoft.com/office/powerpoint/2010/main" val="305320873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098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</a:rPr>
              <a:t>Appropriate Techniques: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**Must be appropriate for the resource, the audience and the interpreter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582306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3209698"/>
            <a:ext cx="662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Learn about Tangibles, Intangibles and Universal Concepts</a:t>
            </a:r>
          </a:p>
          <a:p>
            <a:pPr algn="ctr"/>
            <a:r>
              <a:rPr lang="en-US" sz="2400" dirty="0" smtClean="0">
                <a:latin typeface="+mn-lt"/>
              </a:rPr>
              <a:t>(Focus of the Foundations Course)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940427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82255" y="2101089"/>
            <a:ext cx="6629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</a:rPr>
              <a:t>Foundations of Interpretation – Free</a:t>
            </a:r>
          </a:p>
          <a:p>
            <a:r>
              <a:rPr lang="en-US" sz="2400" dirty="0" smtClean="0">
                <a:latin typeface="+mn-lt"/>
              </a:rPr>
              <a:t>NPS History – Free</a:t>
            </a:r>
          </a:p>
          <a:p>
            <a:r>
              <a:rPr lang="en-US" sz="2400" dirty="0" smtClean="0">
                <a:latin typeface="+mn-lt"/>
              </a:rPr>
              <a:t>Informal Visitor Contacts</a:t>
            </a:r>
          </a:p>
          <a:p>
            <a:r>
              <a:rPr lang="en-US" sz="2400" dirty="0" smtClean="0">
                <a:latin typeface="+mn-lt"/>
              </a:rPr>
              <a:t>Interpretive Talk</a:t>
            </a:r>
          </a:p>
          <a:p>
            <a:r>
              <a:rPr lang="en-US" sz="2400" dirty="0" smtClean="0">
                <a:latin typeface="+mn-lt"/>
              </a:rPr>
              <a:t>Interpretive Writing</a:t>
            </a:r>
          </a:p>
          <a:p>
            <a:r>
              <a:rPr lang="en-US" sz="2400" dirty="0" smtClean="0">
                <a:latin typeface="+mn-lt"/>
              </a:rPr>
              <a:t>Conducted Activities</a:t>
            </a:r>
          </a:p>
          <a:p>
            <a:r>
              <a:rPr lang="en-US" sz="2400" dirty="0" smtClean="0">
                <a:latin typeface="+mn-lt"/>
              </a:rPr>
              <a:t>Demonstration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0173" y="175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www.eppley.org</a:t>
            </a:r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990600" y="4778745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Other Resources:  </a:t>
            </a:r>
            <a:r>
              <a:rPr lang="en-US" u="sng" dirty="0" smtClean="0">
                <a:solidFill>
                  <a:srgbClr val="C00000"/>
                </a:solidFill>
                <a:latin typeface="+mn-lt"/>
                <a:hlinkClick r:id="rId4"/>
              </a:rPr>
              <a:t>idp.eppley.org</a:t>
            </a:r>
            <a:r>
              <a:rPr lang="en-US" dirty="0" smtClean="0">
                <a:latin typeface="+mn-lt"/>
              </a:rPr>
              <a:t> (NPS curriculum/training)	</a:t>
            </a:r>
          </a:p>
          <a:p>
            <a:r>
              <a:rPr lang="en-US" dirty="0" smtClean="0">
                <a:latin typeface="+mn-lt"/>
              </a:rPr>
              <a:t>National  Association for Interpretation (NAI)  </a:t>
            </a:r>
            <a:r>
              <a:rPr lang="en-US" dirty="0" smtClean="0">
                <a:latin typeface="+mn-lt"/>
                <a:hlinkClick r:id="rId5"/>
              </a:rPr>
              <a:t>www.interpnet.com</a:t>
            </a:r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Talk to Bonnie – Registered Learning Coach – </a:t>
            </a:r>
            <a:r>
              <a:rPr lang="en-US" dirty="0" err="1" smtClean="0">
                <a:latin typeface="+mn-lt"/>
              </a:rPr>
              <a:t>Eppley</a:t>
            </a:r>
            <a:r>
              <a:rPr lang="en-US" dirty="0" smtClean="0">
                <a:latin typeface="+mn-lt"/>
              </a:rPr>
              <a:t> (Advanced)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4016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"Through interpretation, understanding; through understanding, appreciation; through appreciation, protection."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Freeman Tilden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9663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Plan">
  <a:themeElements>
    <a:clrScheme name="Business Plan 1">
      <a:dk1>
        <a:srgbClr val="000000"/>
      </a:dk1>
      <a:lt1>
        <a:srgbClr val="EAEAEA"/>
      </a:lt1>
      <a:dk2>
        <a:srgbClr val="00763B"/>
      </a:dk2>
      <a:lt2>
        <a:srgbClr val="FFFFCC"/>
      </a:lt2>
      <a:accent1>
        <a:srgbClr val="CC6600"/>
      </a:accent1>
      <a:accent2>
        <a:srgbClr val="FF9900"/>
      </a:accent2>
      <a:accent3>
        <a:srgbClr val="AABDAF"/>
      </a:accent3>
      <a:accent4>
        <a:srgbClr val="C8C8C8"/>
      </a:accent4>
      <a:accent5>
        <a:srgbClr val="E2B8AA"/>
      </a:accent5>
      <a:accent6>
        <a:srgbClr val="E78A00"/>
      </a:accent6>
      <a:hlink>
        <a:srgbClr val="CC3300"/>
      </a:hlink>
      <a:folHlink>
        <a:srgbClr val="71BB96"/>
      </a:folHlink>
    </a:clrScheme>
    <a:fontScheme name="Business Pl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siness Plan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887</Words>
  <Application>Microsoft Macintosh PowerPoint</Application>
  <PresentationFormat>On-screen Show (4:3)</PresentationFormat>
  <Paragraphs>132</Paragraphs>
  <Slides>22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Business Plan</vt:lpstr>
      <vt:lpstr>Informal Visitor Contacts</vt:lpstr>
      <vt:lpstr>The NPS Mission – preserve and protect unimpaired for the enjoyment of this and future generations.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Pacific West Region - National Park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Mediterranean Coast &amp; Mojave Desert Networks</dc:creator>
  <cp:lastModifiedBy>Dan Wieder</cp:lastModifiedBy>
  <cp:revision>25</cp:revision>
  <dcterms:created xsi:type="dcterms:W3CDTF">2009-02-06T18:27:31Z</dcterms:created>
  <dcterms:modified xsi:type="dcterms:W3CDTF">2016-01-24T05:37:51Z</dcterms:modified>
</cp:coreProperties>
</file>